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1C0B"/>
    <a:srgbClr val="FFABAB"/>
    <a:srgbClr val="E349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54A16-60BE-4CC9-B2E3-7406E369F161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FC397-7320-4A7F-9D8D-89FD44FD65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039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597FA9-1F00-1E55-82C7-C2B5AC6F5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8A83DB-5C15-25A3-8817-9522E414C7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85C0D0-2AE5-8EB0-8FF9-1FF25B40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37E00B-9E99-E6F5-335C-C9814BB8B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BA98303-6893-BDAF-DF91-3A12AEC3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87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597E4-724D-A5DA-3F08-C579EC691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F8E4929-65D8-807E-FF64-9DA8195FE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1ED976-6E6E-D210-B2D7-F25BB4615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29D0D5-12F2-9F86-A723-988685386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079A03-212F-B8EC-D37F-617A5F802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19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5D1E2C4-AD27-D0C0-846B-2D0A67F86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0FDA76A-339A-B744-DB71-1BE241E21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C0C40E5-FA95-57A2-BFCD-0276DE655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0836D7-35E1-15F0-22F4-9F0E16857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9E3E1C-6203-40BE-1DF8-D0270DBD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50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31FCE-47C4-8EAC-FE08-E72C4892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354B1A-8640-FC5D-FA22-59F9DBBF5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D76152-70D6-4BC6-AE91-4695D9327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0F8F0F-C7D9-99E8-EA49-AD70CDF31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4A4AEC-73A9-7769-790D-A8DB841F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2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41D931-FF4A-AA6A-B498-3B699E013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50EF55-43DA-C2FA-CFC2-90C5D2237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0E66CE-5C56-B7DF-49EB-DA87C2C6C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5AE6AC-047E-33F6-7947-C1A3F50C3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DC354AC-3313-4D03-E753-47C627AD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082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C406F3-80D8-EE3D-3767-D848E00D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A09D3B-FFB4-D351-24DC-FFF1B1E4A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27BA8C0-6B72-39BD-57D1-A17892E58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A1C479-07C1-41E1-1EA1-BD1631D71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B1EBD7-023B-7F48-54F7-96F5EB473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44AC39-51D6-BAC1-7DAB-993F4513E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35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1A1CE4-B852-0DAF-D27D-86C122C8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B44A76-6C1B-B87C-0A3B-8A149140B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DFD1B9-F68E-F4AE-A109-34504D750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DA1ACF8-08BD-E659-73B7-5788570DE8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526875B-09BF-F7EB-0255-F1F2B8C729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F9A7C1E-30E8-49B1-2D74-8714F475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6689CE-AB9D-8DB8-C4B2-F92BCD96F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57530F6-8AE7-1557-CA0B-0327EFDA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59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24837-F6DA-263E-E629-EE40FD7C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306C7F7-1B56-1DFD-2CB8-36DDF7AA6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BF64FD-6862-C618-B95E-821D70424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219C94D-9915-E5A9-7AE1-1FDD57DD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63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83F0A56-F884-D833-7E49-DC9C90377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AEBEC8-6396-CD59-63F7-B1FACC9F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784F756-10D5-B37D-A147-1420FAFC1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3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B096B-E6AE-FA54-A5EE-462C2BBFB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A0339F-B0BF-4D8C-C135-7C9F7FCF5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C4C2EC9-A1DD-FF66-C054-DF7212498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6442EE-FFE8-5884-1C31-3E2CE7E20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CEBBC6-DD85-6AFC-F56C-0A38F213F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B0CC73-6F36-89BA-0BD4-18A4A7A75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39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0F0423-A9A3-4E6A-3799-662F209B5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D888982-947A-645C-0994-18842EEDC9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35B84D-0868-016D-8324-30A6F949CD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4E4D116-2620-AF68-4CE7-ACB0884F1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5004B3-0274-F4D7-1AFB-21E8143A5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CAD61C-2770-9FBE-2A44-AD78341FA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7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E2D577-CA84-0372-3932-186A3CE0C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EF4DC1A-785A-338B-E868-80DF6331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77F873-400D-EED9-5C28-0821397F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CEE1F-0693-4A96-9C92-92565C3697EC}" type="datetimeFigureOut">
              <a:rPr lang="ru-RU" smtClean="0"/>
              <a:t>07.11.2022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FC1BE0-AD56-DDCB-7CC9-071D88426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5700C6-C3C0-2913-CCEB-5E0D5E27D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BD77A-595A-4A59-8DEC-5551A6F985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81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hyperlink" Target="https://lokon.spb.ru/images/%D0%9A%D0%B0%D0%BA%20%D1%81%D1%82%D0%B0%D1%82%D1%8C%20%D1%81%D0%B0%D0%BC%D0%BE%D0%B7%D0%B0%D0%BD%D1%8F%D1%82%D1%8B%D0%BC.pdf" TargetMode="External"/><Relationship Id="rId7" Type="http://schemas.openxmlformats.org/officeDocument/2006/relationships/image" Target="../media/image4.svg"/><Relationship Id="rId12" Type="http://schemas.openxmlformats.org/officeDocument/2006/relationships/hyperlink" Target="https://lokon.spb.ru/images/%D0%9A%D0%B0%D0%BA%20%D0%BE%D1%82%D0%BA%D1%80%D1%8B%D1%82%D1%8C%20%D0%98%D0%9F.pdf" TargetMode="External"/><Relationship Id="rId2" Type="http://schemas.openxmlformats.org/officeDocument/2006/relationships/hyperlink" Target="https://lokon.spb.ru/sodejstvie-trudoystrojstvy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5" Type="http://schemas.openxmlformats.org/officeDocument/2006/relationships/image" Target="../media/image11.jpe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Relationship Id="rId14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lokon.spb.ru/images/%D0%9A%D0%BE%D0%BD%D1%82%D0%B0%D0%BA%D1%82%D1%8B.pd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Стрелка: изогнутая 51">
            <a:extLst>
              <a:ext uri="{FF2B5EF4-FFF2-40B4-BE49-F238E27FC236}">
                <a16:creationId xmlns:a16="http://schemas.microsoft.com/office/drawing/2014/main" id="{C6DB77BA-0CE4-BB88-842B-A2A87EE8314E}"/>
              </a:ext>
            </a:extLst>
          </p:cNvPr>
          <p:cNvSpPr/>
          <p:nvPr/>
        </p:nvSpPr>
        <p:spPr>
          <a:xfrm flipV="1">
            <a:off x="6779950" y="4570358"/>
            <a:ext cx="976571" cy="1375698"/>
          </a:xfrm>
          <a:prstGeom prst="bentArrow">
            <a:avLst/>
          </a:prstGeom>
          <a:solidFill>
            <a:srgbClr val="FFABAB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1" name="Стрелка: изогнутая 50">
            <a:extLst>
              <a:ext uri="{FF2B5EF4-FFF2-40B4-BE49-F238E27FC236}">
                <a16:creationId xmlns:a16="http://schemas.microsoft.com/office/drawing/2014/main" id="{F9477B35-A589-4144-41DC-B58F8459EE15}"/>
              </a:ext>
            </a:extLst>
          </p:cNvPr>
          <p:cNvSpPr/>
          <p:nvPr/>
        </p:nvSpPr>
        <p:spPr>
          <a:xfrm flipH="1" flipV="1">
            <a:off x="4419588" y="4573169"/>
            <a:ext cx="976571" cy="1375698"/>
          </a:xfrm>
          <a:prstGeom prst="bentArrow">
            <a:avLst/>
          </a:prstGeom>
          <a:solidFill>
            <a:srgbClr val="FFABAB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Стрелка: изогнутая 48">
            <a:extLst>
              <a:ext uri="{FF2B5EF4-FFF2-40B4-BE49-F238E27FC236}">
                <a16:creationId xmlns:a16="http://schemas.microsoft.com/office/drawing/2014/main" id="{E0B743C5-D2F4-5EF7-C58C-C122A9FE7704}"/>
              </a:ext>
            </a:extLst>
          </p:cNvPr>
          <p:cNvSpPr/>
          <p:nvPr/>
        </p:nvSpPr>
        <p:spPr>
          <a:xfrm>
            <a:off x="6043080" y="312509"/>
            <a:ext cx="2754901" cy="895935"/>
          </a:xfrm>
          <a:prstGeom prst="bentArrow">
            <a:avLst/>
          </a:prstGeom>
          <a:solidFill>
            <a:srgbClr val="FFABAB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ятиугольник 1">
            <a:extLst>
              <a:ext uri="{FF2B5EF4-FFF2-40B4-BE49-F238E27FC236}">
                <a16:creationId xmlns:a16="http://schemas.microsoft.com/office/drawing/2014/main" id="{E3AE1AB6-4962-18EA-0704-1E34C7A6B5E6}"/>
              </a:ext>
            </a:extLst>
          </p:cNvPr>
          <p:cNvSpPr/>
          <p:nvPr/>
        </p:nvSpPr>
        <p:spPr>
          <a:xfrm>
            <a:off x="4741891" y="1049311"/>
            <a:ext cx="2725713" cy="1948721"/>
          </a:xfrm>
          <a:prstGeom prst="pentagon">
            <a:avLst/>
          </a:prstGeom>
          <a:solidFill>
            <a:srgbClr val="FFABAB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Трудоустройся</a:t>
            </a:r>
          </a:p>
        </p:txBody>
      </p:sp>
      <p:sp>
        <p:nvSpPr>
          <p:cNvPr id="5" name="Пятиугольник 4">
            <a:extLst>
              <a:ext uri="{FF2B5EF4-FFF2-40B4-BE49-F238E27FC236}">
                <a16:creationId xmlns:a16="http://schemas.microsoft.com/office/drawing/2014/main" id="{77BFFD61-473A-11E8-FEB9-8D05E1503A49}"/>
              </a:ext>
            </a:extLst>
          </p:cNvPr>
          <p:cNvSpPr/>
          <p:nvPr/>
        </p:nvSpPr>
        <p:spPr>
          <a:xfrm>
            <a:off x="3379034" y="2726336"/>
            <a:ext cx="2725713" cy="1948721"/>
          </a:xfrm>
          <a:prstGeom prst="pentagon">
            <a:avLst/>
          </a:prstGeom>
          <a:solidFill>
            <a:srgbClr val="FFABAB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Открой собственное дело</a:t>
            </a:r>
          </a:p>
        </p:txBody>
      </p:sp>
      <p:sp>
        <p:nvSpPr>
          <p:cNvPr id="6" name="Пятиугольник 5">
            <a:extLst>
              <a:ext uri="{FF2B5EF4-FFF2-40B4-BE49-F238E27FC236}">
                <a16:creationId xmlns:a16="http://schemas.microsoft.com/office/drawing/2014/main" id="{4EF3EB03-2B8E-C0C2-B390-AEBA39EB7C8D}"/>
              </a:ext>
            </a:extLst>
          </p:cNvPr>
          <p:cNvSpPr/>
          <p:nvPr/>
        </p:nvSpPr>
        <p:spPr>
          <a:xfrm>
            <a:off x="6104748" y="2726336"/>
            <a:ext cx="2725713" cy="1948721"/>
          </a:xfrm>
          <a:prstGeom prst="pentagon">
            <a:avLst/>
          </a:prstGeom>
          <a:solidFill>
            <a:srgbClr val="FFABAB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 обучение</a:t>
            </a:r>
          </a:p>
        </p:txBody>
      </p:sp>
      <p:sp>
        <p:nvSpPr>
          <p:cNvPr id="7" name="Пятиугольник 6">
            <a:extLst>
              <a:ext uri="{FF2B5EF4-FFF2-40B4-BE49-F238E27FC236}">
                <a16:creationId xmlns:a16="http://schemas.microsoft.com/office/drawing/2014/main" id="{9E548463-D63E-1499-D2E6-5AE646EF0C54}"/>
              </a:ext>
            </a:extLst>
          </p:cNvPr>
          <p:cNvSpPr/>
          <p:nvPr/>
        </p:nvSpPr>
        <p:spPr>
          <a:xfrm>
            <a:off x="5131635" y="2397488"/>
            <a:ext cx="1911236" cy="1439056"/>
          </a:xfrm>
          <a:prstGeom prst="pentagon">
            <a:avLst/>
          </a:prstGeom>
          <a:solidFill>
            <a:srgbClr val="F51C0B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 ключевых тренда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5DA731-7B3F-2FF4-CCD5-2A839BF55F08}"/>
              </a:ext>
            </a:extLst>
          </p:cNvPr>
          <p:cNvSpPr txBox="1"/>
          <p:nvPr/>
        </p:nvSpPr>
        <p:spPr>
          <a:xfrm>
            <a:off x="329783" y="464695"/>
            <a:ext cx="4412107" cy="1938992"/>
          </a:xfrm>
          <a:prstGeom prst="rect">
            <a:avLst/>
          </a:prstGeom>
          <a:solidFill>
            <a:schemeClr val="bg1"/>
          </a:solidFill>
          <a:ln>
            <a:solidFill>
              <a:srgbClr val="F51C0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Выпускники!</a:t>
            </a: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Рынок труда стал очень изменчив!</a:t>
            </a:r>
          </a:p>
          <a:p>
            <a:pPr algn="just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содействия Вашей занятости предприняты дополнительные меры поддержки.</a:t>
            </a:r>
          </a:p>
          <a:p>
            <a:pPr algn="ctr"/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Действуйте!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C02D4B3-2C30-54A8-F0BF-8AB6FD90C8CC}"/>
              </a:ext>
            </a:extLst>
          </p:cNvPr>
          <p:cNvSpPr/>
          <p:nvPr/>
        </p:nvSpPr>
        <p:spPr>
          <a:xfrm>
            <a:off x="8797981" y="181051"/>
            <a:ext cx="3256619" cy="4392118"/>
          </a:xfrm>
          <a:prstGeom prst="rect">
            <a:avLst/>
          </a:prstGeom>
          <a:solidFill>
            <a:schemeClr val="bg1"/>
          </a:solidFill>
          <a:ln>
            <a:solidFill>
              <a:srgbClr val="F51C0B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 информацию, размещенную в разделе «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Содействие трудоустройству выпускников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 пошаговую инструкцию «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Как стать самозанятым?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Обратись в Центр содействия трудоустройству выпускников своей образовательной организации</a:t>
            </a:r>
          </a:p>
        </p:txBody>
      </p:sp>
      <p:pic>
        <p:nvPicPr>
          <p:cNvPr id="11" name="Рисунок 10" descr="Телефонная трубка со сплошной заливкой">
            <a:extLst>
              <a:ext uri="{FF2B5EF4-FFF2-40B4-BE49-F238E27FC236}">
                <a16:creationId xmlns:a16="http://schemas.microsoft.com/office/drawing/2014/main" id="{C561A62E-FE42-A5F5-22F0-3AC47C2079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30311" y="3000023"/>
            <a:ext cx="506856" cy="506856"/>
          </a:xfrm>
          <a:prstGeom prst="rect">
            <a:avLst/>
          </a:prstGeom>
        </p:spPr>
      </p:pic>
      <p:pic>
        <p:nvPicPr>
          <p:cNvPr id="13" name="Рисунок 12" descr="Список со сплошной заливкой">
            <a:extLst>
              <a:ext uri="{FF2B5EF4-FFF2-40B4-BE49-F238E27FC236}">
                <a16:creationId xmlns:a16="http://schemas.microsoft.com/office/drawing/2014/main" id="{DEE643DE-6C38-A7F3-2BE1-10BF086F441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60513" y="1861236"/>
            <a:ext cx="576654" cy="576654"/>
          </a:xfrm>
          <a:prstGeom prst="rect">
            <a:avLst/>
          </a:prstGeom>
        </p:spPr>
      </p:pic>
      <p:pic>
        <p:nvPicPr>
          <p:cNvPr id="14" name="Рисунок 13" descr="Список со сплошной заливкой">
            <a:extLst>
              <a:ext uri="{FF2B5EF4-FFF2-40B4-BE49-F238E27FC236}">
                <a16:creationId xmlns:a16="http://schemas.microsoft.com/office/drawing/2014/main" id="{A3D310F8-FA6D-2D7F-A859-2260E2E8A5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60513" y="181051"/>
            <a:ext cx="576654" cy="576654"/>
          </a:xfrm>
          <a:prstGeom prst="rect">
            <a:avLst/>
          </a:prstGeom>
        </p:spPr>
      </p:pic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07BCA9A1-3969-F75B-A41A-7DDD0AC1EC11}"/>
              </a:ext>
            </a:extLst>
          </p:cNvPr>
          <p:cNvSpPr/>
          <p:nvPr/>
        </p:nvSpPr>
        <p:spPr>
          <a:xfrm>
            <a:off x="7768677" y="4735956"/>
            <a:ext cx="4285923" cy="1940993"/>
          </a:xfrm>
          <a:prstGeom prst="rect">
            <a:avLst/>
          </a:prstGeom>
          <a:solidFill>
            <a:schemeClr val="bg1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 в ПОО специальность, если ты не получил профессию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 дополнительное образование</a:t>
            </a:r>
          </a:p>
          <a:p>
            <a:pPr lvl="1"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Поступай в ВУЗ</a:t>
            </a:r>
          </a:p>
        </p:txBody>
      </p:sp>
      <p:pic>
        <p:nvPicPr>
          <p:cNvPr id="21" name="Рисунок 20" descr="Диплом со сплошной заливкой">
            <a:extLst>
              <a:ext uri="{FF2B5EF4-FFF2-40B4-BE49-F238E27FC236}">
                <a16:creationId xmlns:a16="http://schemas.microsoft.com/office/drawing/2014/main" id="{137475BE-EAD1-D28E-AF94-633DD359DF7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44366" y="4626692"/>
            <a:ext cx="584616" cy="673622"/>
          </a:xfrm>
          <a:prstGeom prst="rect">
            <a:avLst/>
          </a:prstGeom>
        </p:spPr>
      </p:pic>
      <p:pic>
        <p:nvPicPr>
          <p:cNvPr id="22" name="Рисунок 21" descr="Диплом со сплошной заливкой">
            <a:extLst>
              <a:ext uri="{FF2B5EF4-FFF2-40B4-BE49-F238E27FC236}">
                <a16:creationId xmlns:a16="http://schemas.microsoft.com/office/drawing/2014/main" id="{D44AA69B-6F82-792A-5C30-E9ABA407C9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744366" y="5463101"/>
            <a:ext cx="584616" cy="673622"/>
          </a:xfrm>
          <a:prstGeom prst="rect">
            <a:avLst/>
          </a:prstGeom>
        </p:spPr>
      </p:pic>
      <p:pic>
        <p:nvPicPr>
          <p:cNvPr id="24" name="Рисунок 23" descr="Школа со сплошной заливкой">
            <a:extLst>
              <a:ext uri="{FF2B5EF4-FFF2-40B4-BE49-F238E27FC236}">
                <a16:creationId xmlns:a16="http://schemas.microsoft.com/office/drawing/2014/main" id="{9C49B3D3-CF2A-0930-BBB2-CE123DEDE07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744366" y="6140591"/>
            <a:ext cx="610848" cy="610848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A3ABD1C-AB0C-8B3A-A7AF-8D9CAB9F33A7}"/>
              </a:ext>
            </a:extLst>
          </p:cNvPr>
          <p:cNvSpPr/>
          <p:nvPr/>
        </p:nvSpPr>
        <p:spPr>
          <a:xfrm>
            <a:off x="133666" y="4733022"/>
            <a:ext cx="4285924" cy="1940993"/>
          </a:xfrm>
          <a:prstGeom prst="rect">
            <a:avLst/>
          </a:prstGeom>
          <a:solidFill>
            <a:schemeClr val="bg1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 информацию, размещенную в разделе «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Содействие трудоустройству выпускников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lvl="1"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Используй пошаговую инструкцию «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Как стать индивидуальным предпринимателем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26" name="Рисунок 25" descr="Список со сплошной заливкой">
            <a:extLst>
              <a:ext uri="{FF2B5EF4-FFF2-40B4-BE49-F238E27FC236}">
                <a16:creationId xmlns:a16="http://schemas.microsoft.com/office/drawing/2014/main" id="{A8210726-4E3D-17A2-4719-CBB8A8CE71A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33666" y="5828373"/>
            <a:ext cx="576654" cy="576654"/>
          </a:xfrm>
          <a:prstGeom prst="rect">
            <a:avLst/>
          </a:prstGeom>
        </p:spPr>
      </p:pic>
      <p:pic>
        <p:nvPicPr>
          <p:cNvPr id="27" name="Рисунок 26" descr="Список со сплошной заливкой">
            <a:extLst>
              <a:ext uri="{FF2B5EF4-FFF2-40B4-BE49-F238E27FC236}">
                <a16:creationId xmlns:a16="http://schemas.microsoft.com/office/drawing/2014/main" id="{DB1676F0-157D-AFAD-BCA9-35B6DEF4E26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3666" y="4733022"/>
            <a:ext cx="576654" cy="576654"/>
          </a:xfrm>
          <a:prstGeom prst="rect">
            <a:avLst/>
          </a:prstGeom>
        </p:spPr>
      </p:pic>
      <p:pic>
        <p:nvPicPr>
          <p:cNvPr id="53" name="Рисунок 1" descr="C:\Users\Методист\Pictures\эмблема ЛОКОН нов.jpg">
            <a:extLst>
              <a:ext uri="{FF2B5EF4-FFF2-40B4-BE49-F238E27FC236}">
                <a16:creationId xmlns:a16="http://schemas.microsoft.com/office/drawing/2014/main" id="{6CF7EAC3-3AA3-3770-24E5-FFA9A7815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83" y="2612912"/>
            <a:ext cx="1400575" cy="1394085"/>
          </a:xfrm>
          <a:prstGeom prst="rect">
            <a:avLst/>
          </a:prstGeom>
          <a:noFill/>
          <a:ln>
            <a:noFill/>
          </a:ln>
          <a:effectLst>
            <a:outerShdw blurRad="165100" dist="25400" dir="7740000" sx="94000" sy="94000" algn="ctr" rotWithShape="0">
              <a:srgbClr val="F51C0B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819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трелка: вниз 19">
            <a:extLst>
              <a:ext uri="{FF2B5EF4-FFF2-40B4-BE49-F238E27FC236}">
                <a16:creationId xmlns:a16="http://schemas.microsoft.com/office/drawing/2014/main" id="{54FBDCB6-E368-D997-18FB-1F3D46C4A6A6}"/>
              </a:ext>
            </a:extLst>
          </p:cNvPr>
          <p:cNvSpPr/>
          <p:nvPr/>
        </p:nvSpPr>
        <p:spPr>
          <a:xfrm>
            <a:off x="10293870" y="1955229"/>
            <a:ext cx="384754" cy="1207697"/>
          </a:xfrm>
          <a:prstGeom prst="downArrow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: вниз 18">
            <a:extLst>
              <a:ext uri="{FF2B5EF4-FFF2-40B4-BE49-F238E27FC236}">
                <a16:creationId xmlns:a16="http://schemas.microsoft.com/office/drawing/2014/main" id="{75E06064-56FD-D57A-C98E-52CB4B00F147}"/>
              </a:ext>
            </a:extLst>
          </p:cNvPr>
          <p:cNvSpPr/>
          <p:nvPr/>
        </p:nvSpPr>
        <p:spPr>
          <a:xfrm rot="2086943">
            <a:off x="8487870" y="2400247"/>
            <a:ext cx="384754" cy="1207697"/>
          </a:xfrm>
          <a:prstGeom prst="downArrow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84056BB1-2E02-953F-CFFC-AC5543AEC8D3}"/>
              </a:ext>
            </a:extLst>
          </p:cNvPr>
          <p:cNvSpPr/>
          <p:nvPr/>
        </p:nvSpPr>
        <p:spPr>
          <a:xfrm>
            <a:off x="1444464" y="2426457"/>
            <a:ext cx="384754" cy="1207697"/>
          </a:xfrm>
          <a:prstGeom prst="downArrow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889A5D23-9A7C-239E-DDDE-6770BDD3E0C4}"/>
              </a:ext>
            </a:extLst>
          </p:cNvPr>
          <p:cNvSpPr/>
          <p:nvPr/>
        </p:nvSpPr>
        <p:spPr>
          <a:xfrm>
            <a:off x="4871376" y="2426458"/>
            <a:ext cx="384754" cy="1207697"/>
          </a:xfrm>
          <a:prstGeom prst="downArrow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BC37F809-B796-80BE-6D5B-C140B44CA7D6}"/>
              </a:ext>
            </a:extLst>
          </p:cNvPr>
          <p:cNvSpPr/>
          <p:nvPr/>
        </p:nvSpPr>
        <p:spPr>
          <a:xfrm>
            <a:off x="5869891" y="1025025"/>
            <a:ext cx="384754" cy="1207697"/>
          </a:xfrm>
          <a:prstGeom prst="downArrow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49806E-25F3-EED2-4BB6-E3D496FE67CE}"/>
              </a:ext>
            </a:extLst>
          </p:cNvPr>
          <p:cNvSpPr txBox="1"/>
          <p:nvPr/>
        </p:nvSpPr>
        <p:spPr>
          <a:xfrm>
            <a:off x="3532681" y="145118"/>
            <a:ext cx="5126636" cy="646331"/>
          </a:xfrm>
          <a:prstGeom prst="rect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469900" dist="50800" dir="4140000" sx="90000" sy="90000" algn="ctr" rotWithShape="0">
              <a:srgbClr val="000000">
                <a:alpha val="43137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ССТВ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E92CB876-4EF5-9AED-C33F-1066C9FF3AE0}"/>
              </a:ext>
            </a:extLst>
          </p:cNvPr>
          <p:cNvSpPr/>
          <p:nvPr/>
        </p:nvSpPr>
        <p:spPr>
          <a:xfrm>
            <a:off x="4124791" y="921256"/>
            <a:ext cx="3942413" cy="646331"/>
          </a:xfrm>
          <a:prstGeom prst="rect">
            <a:avLst/>
          </a:prstGeom>
          <a:solidFill>
            <a:srgbClr val="E34925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39ABE18-154D-DDA6-F223-B5E33DB49990}"/>
              </a:ext>
            </a:extLst>
          </p:cNvPr>
          <p:cNvSpPr/>
          <p:nvPr/>
        </p:nvSpPr>
        <p:spPr>
          <a:xfrm>
            <a:off x="449702" y="1755602"/>
            <a:ext cx="3357797" cy="914400"/>
          </a:xfrm>
          <a:prstGeom prst="rect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Зам. Директора по УПР-Руководитель ССТВ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63341D8-7D2C-03F2-5E41-3464D37494DE}"/>
              </a:ext>
            </a:extLst>
          </p:cNvPr>
          <p:cNvSpPr/>
          <p:nvPr/>
        </p:nvSpPr>
        <p:spPr>
          <a:xfrm>
            <a:off x="4417098" y="2232722"/>
            <a:ext cx="3357797" cy="914400"/>
          </a:xfrm>
          <a:prstGeom prst="rect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 Директора по УВР,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Педагог-психолог,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педагог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E1CF4C1-31F2-3F7A-380D-38FCD2151445}"/>
              </a:ext>
            </a:extLst>
          </p:cNvPr>
          <p:cNvSpPr/>
          <p:nvPr/>
        </p:nvSpPr>
        <p:spPr>
          <a:xfrm>
            <a:off x="8384498" y="1755602"/>
            <a:ext cx="3357797" cy="914400"/>
          </a:xfrm>
          <a:prstGeom prst="rect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Зав. практикой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Классные руководители,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Мастера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D1F10BD0-7E4C-AFED-98CF-BCE0F9580B77}"/>
              </a:ext>
            </a:extLst>
          </p:cNvPr>
          <p:cNvSpPr/>
          <p:nvPr/>
        </p:nvSpPr>
        <p:spPr>
          <a:xfrm>
            <a:off x="-8748" y="3634325"/>
            <a:ext cx="3357797" cy="2368445"/>
          </a:xfrm>
          <a:prstGeom prst="ellipse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Взаимодействие с социальными партнерами, работодателями, центрами занятости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08B6FCB2-8865-1ED8-5422-EDE7C77AFFBA}"/>
              </a:ext>
            </a:extLst>
          </p:cNvPr>
          <p:cNvSpPr/>
          <p:nvPr/>
        </p:nvSpPr>
        <p:spPr>
          <a:xfrm>
            <a:off x="3384658" y="3634325"/>
            <a:ext cx="3091094" cy="2368445"/>
          </a:xfrm>
          <a:prstGeom prst="ellipse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Консультирование студентов, содействие в поиске вакансий, проф. ориентационная работа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3F9EAEE5-3C28-D350-00F1-06A74941CD43}"/>
              </a:ext>
            </a:extLst>
          </p:cNvPr>
          <p:cNvSpPr/>
          <p:nvPr/>
        </p:nvSpPr>
        <p:spPr>
          <a:xfrm>
            <a:off x="6534779" y="3362550"/>
            <a:ext cx="2451510" cy="2800904"/>
          </a:xfrm>
          <a:prstGeom prst="ellipse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Мониторинг прогноза занятости и трудоустройства выпускников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EFC5CD7C-7DF3-A72D-38AC-4A4FED0955CF}"/>
              </a:ext>
            </a:extLst>
          </p:cNvPr>
          <p:cNvSpPr/>
          <p:nvPr/>
        </p:nvSpPr>
        <p:spPr>
          <a:xfrm>
            <a:off x="9045316" y="3162926"/>
            <a:ext cx="2971797" cy="3000528"/>
          </a:xfrm>
          <a:prstGeom prst="ellipse">
            <a:avLst/>
          </a:prstGeom>
          <a:solidFill>
            <a:srgbClr val="E34925"/>
          </a:solidFill>
          <a:ln>
            <a:solidFill>
              <a:srgbClr val="F51C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Содействие в организации производственных практик, трудоустройство, в реализации программ дополнительного образования и профподготовки</a:t>
            </a:r>
          </a:p>
        </p:txBody>
      </p:sp>
      <p:sp>
        <p:nvSpPr>
          <p:cNvPr id="12" name="Стрелка: изогнутая 11">
            <a:extLst>
              <a:ext uri="{FF2B5EF4-FFF2-40B4-BE49-F238E27FC236}">
                <a16:creationId xmlns:a16="http://schemas.microsoft.com/office/drawing/2014/main" id="{877AF755-3BD7-0FAD-078C-3B5FE8454A56}"/>
              </a:ext>
            </a:extLst>
          </p:cNvPr>
          <p:cNvSpPr/>
          <p:nvPr/>
        </p:nvSpPr>
        <p:spPr>
          <a:xfrm rot="16200000" flipH="1" flipV="1">
            <a:off x="8860036" y="317397"/>
            <a:ext cx="645372" cy="2231039"/>
          </a:xfrm>
          <a:prstGeom prst="bentArrow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: изогнутая 13">
            <a:extLst>
              <a:ext uri="{FF2B5EF4-FFF2-40B4-BE49-F238E27FC236}">
                <a16:creationId xmlns:a16="http://schemas.microsoft.com/office/drawing/2014/main" id="{8A01A3FE-046E-DCE7-5887-B0D6E904A0FC}"/>
              </a:ext>
            </a:extLst>
          </p:cNvPr>
          <p:cNvSpPr/>
          <p:nvPr/>
        </p:nvSpPr>
        <p:spPr>
          <a:xfrm rot="5400000" flipV="1">
            <a:off x="2686585" y="317397"/>
            <a:ext cx="645372" cy="2231039"/>
          </a:xfrm>
          <a:prstGeom prst="bentArrow">
            <a:avLst/>
          </a:prstGeom>
          <a:solidFill>
            <a:srgbClr val="E34925"/>
          </a:solidFill>
          <a:ln>
            <a:solidFill>
              <a:srgbClr val="F51C0B"/>
            </a:solidFill>
          </a:ln>
          <a:effectLst>
            <a:outerShdw blurRad="165100" dist="88900" dir="5400000" sx="102000" sy="102000" algn="ctr" rotWithShape="0">
              <a:srgbClr val="000000">
                <a:alpha val="3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1" name="Рисунок 1" descr="C:\Users\Методист\Pictures\эмблема ЛОКОН нов.jpg">
            <a:extLst>
              <a:ext uri="{FF2B5EF4-FFF2-40B4-BE49-F238E27FC236}">
                <a16:creationId xmlns:a16="http://schemas.microsoft.com/office/drawing/2014/main" id="{CBF9CB5C-4004-CCF0-E0A1-2A834E98C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68" y="135385"/>
            <a:ext cx="1400575" cy="1394085"/>
          </a:xfrm>
          <a:prstGeom prst="rect">
            <a:avLst/>
          </a:prstGeom>
          <a:noFill/>
          <a:ln>
            <a:noFill/>
          </a:ln>
          <a:effectLst>
            <a:outerShdw blurRad="165100" dist="25400" dir="7740000" sx="94000" sy="94000" algn="ctr" rotWithShape="0">
              <a:srgbClr val="F51C0B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089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1D4FD0-C7EB-90D0-A472-A07361151816}"/>
              </a:ext>
            </a:extLst>
          </p:cNvPr>
          <p:cNvSpPr txBox="1"/>
          <p:nvPr/>
        </p:nvSpPr>
        <p:spPr>
          <a:xfrm>
            <a:off x="0" y="0"/>
            <a:ext cx="12192000" cy="6832640"/>
          </a:xfrm>
          <a:prstGeom prst="rect">
            <a:avLst/>
          </a:prstGeom>
          <a:solidFill>
            <a:srgbClr val="FFABAB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содействию трудоустройства выпускников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потребности регионального рынка труда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Ярмарки вакансий и учебных рабочих мест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индивидуальным запросам выпускников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прохождению практики в компаниях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тренингов, семинаров и конференций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Презентации профессий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программы, обучающие открытию собственного дела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сопровождение трудоустройства выпускников</a:t>
            </a:r>
          </a:p>
          <a:p>
            <a:pPr marL="914400" lvl="1" indent="-457200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закрепления молодых специалистов</a:t>
            </a:r>
          </a:p>
          <a:p>
            <a:endParaRPr lang="ru-RU" dirty="0"/>
          </a:p>
        </p:txBody>
      </p:sp>
      <p:pic>
        <p:nvPicPr>
          <p:cNvPr id="4" name="Рисунок 1" descr="C:\Users\Методист\Pictures\эмблема ЛОКОН нов.jpg">
            <a:extLst>
              <a:ext uri="{FF2B5EF4-FFF2-40B4-BE49-F238E27FC236}">
                <a16:creationId xmlns:a16="http://schemas.microsoft.com/office/drawing/2014/main" id="{63263294-24EF-1AD0-DEFA-6F06A0E06B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97" y="104931"/>
            <a:ext cx="1129496" cy="1124262"/>
          </a:xfrm>
          <a:prstGeom prst="rect">
            <a:avLst/>
          </a:prstGeom>
          <a:noFill/>
          <a:ln>
            <a:noFill/>
          </a:ln>
          <a:effectLst>
            <a:outerShdw blurRad="165100" dist="25400" dir="7740000" sx="94000" sy="94000" algn="ctr" rotWithShape="0">
              <a:srgbClr val="F51C0B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7898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211</Words>
  <Application>Microsoft Office PowerPoint</Application>
  <PresentationFormat>Широкоэкранный</PresentationFormat>
  <Paragraphs>45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2022-11-07T09:35:08Z</dcterms:created>
  <dcterms:modified xsi:type="dcterms:W3CDTF">2022-11-07T12:01:04Z</dcterms:modified>
</cp:coreProperties>
</file>